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5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ru-RU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p="http://schemas.openxmlformats.org/presentationml/2006/main">
  <c:roundedCorners val="0"/>
  <c:chart>
    <c:title>
      <c:tx>
        <c:rich>
          <a:bodyPr/>
          <a:lstStyle/>
          <a:p>
            <a:pPr>
              <a:defRPr sz="1600" b="1">
                <a:solidFill>
                  <a:srgbClr val="1F3A5F"/>
                </a:solidFill>
                <a:latin typeface="Arial"/>
              </a:defRPr>
            </a:pPr>
            <a:r>
              <a:rPr lang="ru-RU" sz="1600" b="1">
                <a:solidFill>
                  <a:srgbClr val="1F3A5F"/>
                </a:solidFill>
                <a:latin typeface="Arial"/>
              </a:rPr>
              <a:t>Выручка по месяцам, ₽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'Данные'!$B$1</c:f>
              <c:strCache>
                <c:ptCount val="1"/>
                <c:pt idx="0">
                  <c:v>Выручка, ₽</c:v>
                </c:pt>
              </c:strCache>
            </c:strRef>
          </c:tx>
          <c:spPr>
            <a:solidFill>
              <a:srgbClr val="2E7BB5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1F3A5F"/>
                    </a:solidFill>
                    <a:latin typeface="Arial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'Данные'!$A$1:$A$3</c:f>
              <c:strCache>
                <c:ptCount val="3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</c:strCache>
            </c:strRef>
          </c:cat>
          <c:val>
            <c:numRef>
              <c:f>'Данные'!$B$1:$B$3</c:f>
              <c:numCache>
                <c:formatCode>#,##0</c:formatCode>
                <c:ptCount val="3"/>
                <c:pt idx="0">
                  <c:v>100000</c:v>
                </c:pt>
                <c:pt idx="1">
                  <c:v>120000</c:v>
                </c:pt>
                <c:pt idx="2">
                  <c:v>90000</c:v>
                </c:pt>
              </c:numCache>
            </c:numRef>
          </c:val>
        </c:ser>
        <c:gapWidth val="90"/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>
            <a:solidFill>
              <a:srgbClr val="8A9AAA"/>
            </a:solidFill>
          </a:ln>
        </c:spPr>
        <c:txPr>
          <a:bodyPr/>
          <a:lstStyle/>
          <a:p>
            <a:pPr>
              <a:defRPr sz="1300">
                <a:solidFill>
                  <a:srgbClr val="1F3A5F"/>
                </a:solidFill>
                <a:latin typeface="Arial"/>
              </a:defRPr>
            </a:pPr>
            <a:endParaRPr lang="ru-RU"/>
          </a:p>
        </c:txPr>
        <c:crossAx val="222222222"/>
        <c:crosses val="autoZero"/>
        <c:auto val="1"/>
        <c:lblAlgn val="ctr"/>
        <c:lblOffset val="100"/>
        <c:noMultiLvlLbl val="0"/>
      </c:catAx>
      <c:valAx>
        <c:axId val="222222222"/>
        <c:scaling>
          <c:orientation val="minMax"/>
          <c:max val="140000"/>
          <c:min val="0"/>
        </c:scaling>
        <c:delete val="0"/>
        <c:axPos val="l"/>
        <c:numFmt formatCode="#,##0" sourceLinked="0"/>
        <c:majorGridlines>
          <c:spPr>
            <a:ln w="6350">
              <a:solidFill>
                <a:srgbClr val="DDE4EA"/>
              </a:solidFill>
            </a:ln>
          </c:spPr>
        </c:majorGridlines>
        <c:majorTickMark val="none"/>
        <c:minorTickMark val="none"/>
        <c:tickLblPos val="nextTo"/>
        <c:crossAx val="111111111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>
          <a:solidFill>
            <a:srgbClr val="5A6B7B"/>
          </a:solidFill>
          <a:latin typeface="Arial"/>
        </a:defRPr>
      </a:pPr>
      <a:endParaRPr lang="ru-RU"/>
    </a:p>
  </c:txPr>
</c:chartSpace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/>
      </a:lvl1pPr>
    </p:titleStyle>
    <p:bodyStyle>
      <a:lvl1pPr>
        <a:defRPr/>
      </a:lvl1pPr>
    </p:bodyStyle>
    <p:otherStyle>
      <a:lvl1pPr>
        <a:defRPr/>
      </a:lvl1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" name="Rect 3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2E7BB5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4"/>
          <p:cNvSpPr txBox="1"/>
          <p:nvPr/>
        </p:nvSpPr>
        <p:spPr>
          <a:xfrm>
            <a:off x="914400" y="1500000"/>
            <a:ext cx="9000000" cy="9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4800" b="1">
                <a:solidFill>
                  <a:srgbClr val="1F3A5F"/>
                </a:solidFill>
                <a:latin typeface="Arial"/>
                <a:cs typeface="Arial"/>
              </a:rPr>
              <a:t>Продажи за I квартал</a:t>
            </a:r>
          </a:p>
        </p:txBody>
      </p:sp>
      <p:sp>
        <p:nvSpPr>
          <p:cNvPr id="5" name="Shape 5"/>
          <p:cNvSpPr txBox="1"/>
          <p:nvPr/>
        </p:nvSpPr>
        <p:spPr>
          <a:xfrm>
            <a:off x="914400" y="2400000"/>
            <a:ext cx="9000000" cy="5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2200">
                <a:solidFill>
                  <a:srgbClr val="5A6B7B"/>
                </a:solidFill>
                <a:latin typeface="Arial"/>
                <a:cs typeface="Arial"/>
              </a:rPr>
              <a:t>Итоги по месяцам и динамика</a:t>
            </a:r>
          </a:p>
        </p:txBody>
      </p:sp>
      <p:sp>
        <p:nvSpPr>
          <p:cNvPr id="6" name="Rect 6"/>
          <p:cNvSpPr/>
          <p:nvPr/>
        </p:nvSpPr>
        <p:spPr>
          <a:xfrm>
            <a:off x="914400" y="5900000"/>
            <a:ext cx="10200000" cy="7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0" name="Shape 10"/>
          <p:cNvSpPr txBox="1"/>
          <p:nvPr/>
        </p:nvSpPr>
        <p:spPr>
          <a:xfrm>
            <a:off x="1005840" y="6030000"/>
            <a:ext cx="2200000" cy="35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1400">
                <a:solidFill>
                  <a:srgbClr val="5A6B7B"/>
                </a:solidFill>
                <a:latin typeface="Arial"/>
                <a:cs typeface="Arial"/>
              </a:rPr>
              <a:t>Итог за квартал</a:t>
            </a:r>
          </a:p>
        </p:txBody>
      </p:sp>
      <p:sp>
        <p:nvSpPr>
          <p:cNvPr id="11" name="Shape 11"/>
          <p:cNvSpPr txBox="1"/>
          <p:nvPr/>
        </p:nvSpPr>
        <p:spPr>
          <a:xfrm>
            <a:off x="1005840" y="6400000"/>
            <a:ext cx="2200000" cy="6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2400" b="1">
                <a:solidFill>
                  <a:srgbClr val="1F3A5F"/>
                </a:solidFill>
                <a:latin typeface="Arial"/>
                <a:cs typeface="Arial"/>
              </a:rPr>
              <a:t>310 000 ₽</a:t>
            </a:r>
          </a:p>
        </p:txBody>
      </p:sp>
      <p:sp>
        <p:nvSpPr>
          <p:cNvPr id="12" name="Shape 12"/>
          <p:cNvSpPr txBox="1"/>
          <p:nvPr/>
        </p:nvSpPr>
        <p:spPr>
          <a:xfrm>
            <a:off x="4409440" y="6030000"/>
            <a:ext cx="2200000" cy="35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1400">
                <a:solidFill>
                  <a:srgbClr val="5A6B7B"/>
                </a:solidFill>
                <a:latin typeface="Arial"/>
                <a:cs typeface="Arial"/>
              </a:rPr>
              <a:t>Среднее в месяц</a:t>
            </a:r>
          </a:p>
        </p:txBody>
      </p:sp>
      <p:sp>
        <p:nvSpPr>
          <p:cNvPr id="13" name="Shape 13"/>
          <p:cNvSpPr txBox="1"/>
          <p:nvPr/>
        </p:nvSpPr>
        <p:spPr>
          <a:xfrm>
            <a:off x="4409440" y="6400000"/>
            <a:ext cx="2200000" cy="6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2400" b="1">
                <a:solidFill>
                  <a:srgbClr val="1F3A5F"/>
                </a:solidFill>
                <a:latin typeface="Arial"/>
                <a:cs typeface="Arial"/>
              </a:rPr>
              <a:t>103 333,33 ₽</a:t>
            </a:r>
          </a:p>
        </p:txBody>
      </p:sp>
      <p:sp>
        <p:nvSpPr>
          <p:cNvPr id="14" name="Shape 14"/>
          <p:cNvSpPr txBox="1"/>
          <p:nvPr/>
        </p:nvSpPr>
        <p:spPr>
          <a:xfrm>
            <a:off x="7813040" y="6030000"/>
            <a:ext cx="2200000" cy="35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1400">
                <a:solidFill>
                  <a:srgbClr val="5A6B7B"/>
                </a:solidFill>
                <a:latin typeface="Arial"/>
                <a:cs typeface="Arial"/>
              </a:rPr>
              <a:t>Месяцев в квартале</a:t>
            </a:r>
          </a:p>
        </p:txBody>
      </p:sp>
      <p:sp>
        <p:nvSpPr>
          <p:cNvPr id="15" name="Shape 15"/>
          <p:cNvSpPr txBox="1"/>
          <p:nvPr/>
        </p:nvSpPr>
        <p:spPr>
          <a:xfrm>
            <a:off x="7813040" y="6400000"/>
            <a:ext cx="2200000" cy="6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2400" b="1">
                <a:solidFill>
                  <a:srgbClr val="1F3A5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6" name="Rect 16"/>
          <p:cNvSpPr/>
          <p:nvPr/>
        </p:nvSpPr>
        <p:spPr>
          <a:xfrm>
            <a:off x="7721600" y="6030000"/>
            <a:ext cx="32000" cy="550000"/>
          </a:xfrm>
          <a:prstGeom prst="rect">
            <a:avLst/>
          </a:prstGeom>
          <a:solidFill>
            <a:srgbClr val="E8A33D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2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" name="Shape 3"/>
          <p:cNvSpPr txBox="1"/>
          <p:nvPr/>
        </p:nvSpPr>
        <p:spPr>
          <a:xfrm>
            <a:off x="548640" y="1800000"/>
            <a:ext cx="11094720" cy="7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3200" b="1">
                <a:solidFill>
                  <a:srgbClr val="1F3A5F"/>
                </a:solidFill>
                <a:latin typeface="Arial"/>
                <a:cs typeface="Arial"/>
              </a:rPr>
              <a:t>Продажи по месяцам</a:t>
            </a:r>
          </a:p>
        </p:txBody>
      </p:sp>
      <p:sp>
        <p:nvSpPr>
          <p:cNvPr id="4" name="Shape 4"/>
          <p:cNvSpPr txBox="1"/>
          <p:nvPr/>
        </p:nvSpPr>
        <p:spPr>
          <a:xfrm>
            <a:off x="548640" y="2500000"/>
            <a:ext cx="11094720" cy="42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1600">
                <a:solidFill>
                  <a:srgbClr val="5A6B7B"/>
                </a:solidFill>
                <a:latin typeface="Arial"/>
                <a:cs typeface="Arial"/>
              </a:rPr>
              <a:t>Выручка по исходным данным, ₽ · I квартал</a:t>
            </a:r>
          </a:p>
        </p:txBody>
      </p:sp>
      <p:graphicFrame>
        <p:nvGraphicFramePr>
          <p:cNvPr id="20" name="Диаграмма продаж по месяцам"/>
          <p:cNvGraphicFramePr/>
          <p:nvPr/>
        </p:nvGraphicFramePr>
        <p:xfrm>
          <a:off x="914400" y="3000000"/>
          <a:ext cx="10363200" cy="3300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2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" name="Shape 3"/>
          <p:cNvSpPr txBox="1"/>
          <p:nvPr/>
        </p:nvSpPr>
        <p:spPr>
          <a:xfrm>
            <a:off x="548640" y="1800000"/>
            <a:ext cx="11094720" cy="7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3200" b="1">
                <a:solidFill>
                  <a:srgbClr val="1F3A5F"/>
                </a:solidFill>
                <a:latin typeface="Arial"/>
                <a:cs typeface="Arial"/>
              </a:rPr>
              <a:t>Динамика по месяцам</a:t>
            </a:r>
          </a:p>
        </p:txBody>
      </p:sp>
      <p:sp>
        <p:nvSpPr>
          <p:cNvPr id="4" name="Shape 4"/>
          <p:cNvSpPr txBox="1"/>
          <p:nvPr/>
        </p:nvSpPr>
        <p:spPr>
          <a:xfrm>
            <a:off x="548640" y="2500000"/>
            <a:ext cx="11094720" cy="42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1600">
                <a:solidFill>
                  <a:srgbClr val="5A6B7B"/>
                </a:solidFill>
                <a:latin typeface="Arial"/>
                <a:cs typeface="Arial"/>
              </a:rPr>
              <a:t>Изменение к предыдущему месяцу, ₽ и %</a:t>
            </a:r>
          </a:p>
        </p:txBody>
      </p:sp>
      <p:sp>
        <p:nvSpPr>
          <p:cNvPr id="30" name="Shape 30"/>
          <p:cNvSpPr txBox="1"/>
          <p:nvPr/>
        </p:nvSpPr>
        <p:spPr>
          <a:xfrm>
            <a:off x="914400" y="3100000"/>
            <a:ext cx="3000000" cy="560000"/>
          </a:xfrm>
          <a:prstGeom prst="rect">
            <a:avLst/>
          </a:prstGeom>
          <a:solidFill>
            <a:srgbClr val="1F3A5F"/>
          </a:solidFill>
          <a:ln w="12700">
            <a:solidFill>
              <a:srgbClr val="D5DEE7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l">
              <a:buNone/>
            </a:pPr>
            <a:r>
              <a:rPr lang="ru-RU" sz="1500" b="1">
                <a:solidFill>
                  <a:srgbClr val="FFFFFF"/>
                </a:solidFill>
                <a:latin typeface="Arial"/>
                <a:cs typeface="Arial"/>
              </a:rPr>
              <a:t>Период</a:t>
            </a:r>
          </a:p>
        </p:txBody>
      </p:sp>
      <p:sp>
        <p:nvSpPr>
          <p:cNvPr id="31" name="Shape 31"/>
          <p:cNvSpPr txBox="1"/>
          <p:nvPr/>
        </p:nvSpPr>
        <p:spPr>
          <a:xfrm>
            <a:off x="3914400" y="3100000"/>
            <a:ext cx="2400000" cy="560000"/>
          </a:xfrm>
          <a:prstGeom prst="rect">
            <a:avLst/>
          </a:prstGeom>
          <a:solidFill>
            <a:srgbClr val="1F3A5F"/>
          </a:solidFill>
          <a:ln w="12700">
            <a:solidFill>
              <a:srgbClr val="D5DEE7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buNone/>
            </a:pPr>
            <a:r>
              <a:rPr lang="ru-RU" sz="1500" b="1">
                <a:solidFill>
                  <a:srgbClr val="FFFFFF"/>
                </a:solidFill>
                <a:latin typeface="Arial"/>
                <a:cs typeface="Arial"/>
              </a:rPr>
              <a:t>Выручка, ₽</a:t>
            </a:r>
          </a:p>
        </p:txBody>
      </p:sp>
      <p:sp>
        <p:nvSpPr>
          <p:cNvPr id="32" name="Shape 32"/>
          <p:cNvSpPr txBox="1"/>
          <p:nvPr/>
        </p:nvSpPr>
        <p:spPr>
          <a:xfrm>
            <a:off x="6314400" y="3100000"/>
            <a:ext cx="3400000" cy="560000"/>
          </a:xfrm>
          <a:prstGeom prst="rect">
            <a:avLst/>
          </a:prstGeom>
          <a:solidFill>
            <a:srgbClr val="1F3A5F"/>
          </a:solidFill>
          <a:ln w="12700">
            <a:solidFill>
              <a:srgbClr val="D5DEE7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buNone/>
            </a:pPr>
            <a:r>
              <a:rPr lang="ru-RU" sz="1500" b="1">
                <a:solidFill>
                  <a:srgbClr val="FFFFFF"/>
                </a:solidFill>
                <a:latin typeface="Arial"/>
                <a:cs typeface="Arial"/>
              </a:rPr>
              <a:t>Изменение, ₽</a:t>
            </a:r>
          </a:p>
        </p:txBody>
      </p:sp>
      <p:sp>
        <p:nvSpPr>
          <p:cNvPr id="33" name="Shape 33"/>
          <p:cNvSpPr txBox="1"/>
          <p:nvPr/>
        </p:nvSpPr>
        <p:spPr>
          <a:xfrm>
            <a:off x="9714400" y="3100000"/>
            <a:ext cx="2000000" cy="560000"/>
          </a:xfrm>
          <a:prstGeom prst="rect">
            <a:avLst/>
          </a:prstGeom>
          <a:solidFill>
            <a:srgbClr val="1F3A5F"/>
          </a:solidFill>
          <a:ln w="12700">
            <a:solidFill>
              <a:srgbClr val="D5DEE7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buNone/>
            </a:pPr>
            <a:r>
              <a:rPr lang="ru-RU" sz="1500" b="1">
                <a:solidFill>
                  <a:srgbClr val="FFFFFF"/>
                </a:solidFill>
                <a:latin typeface="Arial"/>
                <a:cs typeface="Arial"/>
              </a:rPr>
              <a:t>Изменение, %</a:t>
            </a:r>
          </a:p>
        </p:txBody>
      </p:sp>
      <p:sp>
        <p:nvSpPr>
          <p:cNvPr id="40" name="Shape 40"/>
          <p:cNvSpPr txBox="1"/>
          <p:nvPr/>
        </p:nvSpPr>
        <p:spPr>
          <a:xfrm>
            <a:off x="914400" y="3660000"/>
            <a:ext cx="3000000" cy="560000"/>
          </a:xfrm>
          <a:prstGeom prst="rect">
            <a:avLst/>
          </a:prstGeom>
          <a:solidFill>
            <a:srgbClr val="F4F7FA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>
              <a:buNone/>
            </a:pPr>
            <a:r>
              <a:rPr lang="ru-RU" sz="1700">
                <a:solidFill>
                  <a:srgbClr val="1F3A5F"/>
                </a:solidFill>
                <a:latin typeface="Arial"/>
                <a:cs typeface="Arial"/>
              </a:rPr>
              <a:t>Январь</a:t>
            </a:r>
          </a:p>
        </p:txBody>
      </p:sp>
      <p:sp>
        <p:nvSpPr>
          <p:cNvPr id="41" name="Shape 41"/>
          <p:cNvSpPr txBox="1"/>
          <p:nvPr/>
        </p:nvSpPr>
        <p:spPr>
          <a:xfrm>
            <a:off x="3914400" y="3660000"/>
            <a:ext cx="2400000" cy="560000"/>
          </a:xfrm>
          <a:prstGeom prst="rect">
            <a:avLst/>
          </a:prstGeom>
          <a:solidFill>
            <a:srgbClr val="F4F7FA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buNone/>
            </a:pPr>
            <a:r>
              <a:rPr lang="ru-RU" sz="1700">
                <a:solidFill>
                  <a:srgbClr val="1F3A5F"/>
                </a:solidFill>
                <a:latin typeface="Arial"/>
                <a:cs typeface="Arial"/>
              </a:rPr>
              <a:t>100 000</a:t>
            </a:r>
          </a:p>
        </p:txBody>
      </p:sp>
      <p:sp>
        <p:nvSpPr>
          <p:cNvPr id="42" name="Shape 42"/>
          <p:cNvSpPr txBox="1"/>
          <p:nvPr/>
        </p:nvSpPr>
        <p:spPr>
          <a:xfrm>
            <a:off x="6314400" y="3660000"/>
            <a:ext cx="3400000" cy="560000"/>
          </a:xfrm>
          <a:prstGeom prst="rect">
            <a:avLst/>
          </a:prstGeom>
          <a:solidFill>
            <a:srgbClr val="F4F7FA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buNone/>
            </a:pPr>
            <a:r>
              <a:rPr lang="ru-RU" sz="1700">
                <a:solidFill>
                  <a:srgbClr val="1F3A5F"/>
                </a:solidFill>
                <a:latin typeface="Arial"/>
                <a:cs typeface="Arial"/>
              </a:rPr>
              <a:t>—</a:t>
            </a:r>
          </a:p>
        </p:txBody>
      </p:sp>
      <p:sp>
        <p:nvSpPr>
          <p:cNvPr id="43" name="Shape 43"/>
          <p:cNvSpPr txBox="1"/>
          <p:nvPr/>
        </p:nvSpPr>
        <p:spPr>
          <a:xfrm>
            <a:off x="9714400" y="3660000"/>
            <a:ext cx="2000000" cy="560000"/>
          </a:xfrm>
          <a:prstGeom prst="rect">
            <a:avLst/>
          </a:prstGeom>
          <a:solidFill>
            <a:srgbClr val="F4F7FA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buNone/>
            </a:pPr>
            <a:r>
              <a:rPr lang="ru-RU" sz="1700">
                <a:solidFill>
                  <a:srgbClr val="1F3A5F"/>
                </a:solidFill>
                <a:latin typeface="Arial"/>
                <a:cs typeface="Arial"/>
              </a:rPr>
              <a:t>—</a:t>
            </a:r>
          </a:p>
        </p:txBody>
      </p:sp>
      <p:sp>
        <p:nvSpPr>
          <p:cNvPr id="50" name="Shape 50"/>
          <p:cNvSpPr txBox="1"/>
          <p:nvPr/>
        </p:nvSpPr>
        <p:spPr>
          <a:xfrm>
            <a:off x="914400" y="4220000"/>
            <a:ext cx="3000000" cy="560000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>
              <a:buNone/>
            </a:pPr>
            <a:r>
              <a:rPr lang="ru-RU" sz="1700">
                <a:solidFill>
                  <a:srgbClr val="1F3A5F"/>
                </a:solidFill>
                <a:latin typeface="Arial"/>
                <a:cs typeface="Arial"/>
              </a:rPr>
              <a:t>Февраль</a:t>
            </a:r>
          </a:p>
        </p:txBody>
      </p:sp>
      <p:sp>
        <p:nvSpPr>
          <p:cNvPr id="51" name="Shape 51"/>
          <p:cNvSpPr txBox="1"/>
          <p:nvPr/>
        </p:nvSpPr>
        <p:spPr>
          <a:xfrm>
            <a:off x="3914400" y="4220000"/>
            <a:ext cx="2400000" cy="560000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buNone/>
            </a:pPr>
            <a:r>
              <a:rPr lang="ru-RU" sz="1700">
                <a:solidFill>
                  <a:srgbClr val="1F3A5F"/>
                </a:solidFill>
                <a:latin typeface="Arial"/>
                <a:cs typeface="Arial"/>
              </a:rPr>
              <a:t>120 000</a:t>
            </a:r>
          </a:p>
        </p:txBody>
      </p:sp>
      <p:sp>
        <p:nvSpPr>
          <p:cNvPr id="52" name="Shape 52"/>
          <p:cNvSpPr txBox="1"/>
          <p:nvPr/>
        </p:nvSpPr>
        <p:spPr>
          <a:xfrm>
            <a:off x="6314400" y="4220000"/>
            <a:ext cx="3400000" cy="560000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buNone/>
            </a:pPr>
            <a:r>
              <a:rPr lang="ru-RU" sz="1700" b="1">
                <a:solidFill>
                  <a:srgbClr val="1E8449"/>
                </a:solidFill>
                <a:latin typeface="Arial"/>
                <a:cs typeface="Arial"/>
              </a:rPr>
              <a:t>+20 000</a:t>
            </a:r>
          </a:p>
        </p:txBody>
      </p:sp>
      <p:sp>
        <p:nvSpPr>
          <p:cNvPr id="53" name="Shape 53"/>
          <p:cNvSpPr txBox="1"/>
          <p:nvPr/>
        </p:nvSpPr>
        <p:spPr>
          <a:xfrm>
            <a:off x="9714400" y="4220000"/>
            <a:ext cx="2000000" cy="560000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buNone/>
            </a:pPr>
            <a:r>
              <a:rPr lang="ru-RU" sz="1700">
                <a:solidFill>
                  <a:srgbClr val="1F3A5F"/>
                </a:solidFill>
                <a:latin typeface="Arial"/>
                <a:cs typeface="Arial"/>
              </a:rPr>
              <a:t>+20,00%</a:t>
            </a:r>
          </a:p>
        </p:txBody>
      </p:sp>
      <p:sp>
        <p:nvSpPr>
          <p:cNvPr id="60" name="Shape 60"/>
          <p:cNvSpPr txBox="1"/>
          <p:nvPr/>
        </p:nvSpPr>
        <p:spPr>
          <a:xfrm>
            <a:off x="914400" y="4780000"/>
            <a:ext cx="3000000" cy="560000"/>
          </a:xfrm>
          <a:prstGeom prst="rect">
            <a:avLst/>
          </a:prstGeom>
          <a:solidFill>
            <a:srgbClr val="F4F7FA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>
              <a:buNone/>
            </a:pPr>
            <a:r>
              <a:rPr lang="ru-RU" sz="1700">
                <a:solidFill>
                  <a:srgbClr val="1F3A5F"/>
                </a:solidFill>
                <a:latin typeface="Arial"/>
                <a:cs typeface="Arial"/>
              </a:rPr>
              <a:t>Март</a:t>
            </a:r>
          </a:p>
        </p:txBody>
      </p:sp>
      <p:sp>
        <p:nvSpPr>
          <p:cNvPr id="61" name="Shape 61"/>
          <p:cNvSpPr txBox="1"/>
          <p:nvPr/>
        </p:nvSpPr>
        <p:spPr>
          <a:xfrm>
            <a:off x="3914400" y="4780000"/>
            <a:ext cx="2400000" cy="560000"/>
          </a:xfrm>
          <a:prstGeom prst="rect">
            <a:avLst/>
          </a:prstGeom>
          <a:solidFill>
            <a:srgbClr val="F4F7FA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buNone/>
            </a:pPr>
            <a:r>
              <a:rPr lang="ru-RU" sz="1700">
                <a:solidFill>
                  <a:srgbClr val="1F3A5F"/>
                </a:solidFill>
                <a:latin typeface="Arial"/>
                <a:cs typeface="Arial"/>
              </a:rPr>
              <a:t>90 000</a:t>
            </a:r>
          </a:p>
        </p:txBody>
      </p:sp>
      <p:sp>
        <p:nvSpPr>
          <p:cNvPr id="62" name="Shape 62"/>
          <p:cNvSpPr txBox="1"/>
          <p:nvPr/>
        </p:nvSpPr>
        <p:spPr>
          <a:xfrm>
            <a:off x="6314400" y="4780000"/>
            <a:ext cx="3400000" cy="560000"/>
          </a:xfrm>
          <a:prstGeom prst="rect">
            <a:avLst/>
          </a:prstGeom>
          <a:solidFill>
            <a:srgbClr val="F4F7FA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buNone/>
            </a:pPr>
            <a:r>
              <a:rPr lang="ru-RU" sz="1700" b="1">
                <a:solidFill>
                  <a:srgbClr val="C0392B"/>
                </a:solidFill>
                <a:latin typeface="Arial"/>
                <a:cs typeface="Arial"/>
              </a:rPr>
              <a:t>−30 000</a:t>
            </a:r>
          </a:p>
        </p:txBody>
      </p:sp>
      <p:sp>
        <p:nvSpPr>
          <p:cNvPr id="63" name="Shape 63"/>
          <p:cNvSpPr txBox="1"/>
          <p:nvPr/>
        </p:nvSpPr>
        <p:spPr>
          <a:xfrm>
            <a:off x="9714400" y="4780000"/>
            <a:ext cx="2000000" cy="560000"/>
          </a:xfrm>
          <a:prstGeom prst="rect">
            <a:avLst/>
          </a:prstGeom>
          <a:solidFill>
            <a:srgbClr val="F4F7FA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buNone/>
            </a:pPr>
            <a:r>
              <a:rPr lang="ru-RU" sz="1700">
                <a:solidFill>
                  <a:srgbClr val="1F3A5F"/>
                </a:solidFill>
                <a:latin typeface="Arial"/>
                <a:cs typeface="Arial"/>
              </a:rPr>
              <a:t>−25,00%</a:t>
            </a:r>
          </a:p>
        </p:txBody>
      </p:sp>
      <p:sp>
        <p:nvSpPr>
          <p:cNvPr id="70" name="Shape 70"/>
          <p:cNvSpPr txBox="1"/>
          <p:nvPr/>
        </p:nvSpPr>
        <p:spPr>
          <a:xfrm>
            <a:off x="914400" y="5340000"/>
            <a:ext cx="3000000" cy="560000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>
              <a:buNone/>
            </a:pPr>
            <a:r>
              <a:rPr lang="ru-RU" sz="1700">
                <a:solidFill>
                  <a:srgbClr val="1F3A5F"/>
                </a:solidFill>
                <a:latin typeface="Arial"/>
                <a:cs typeface="Arial"/>
              </a:rPr>
              <a:t>Итого за квартал</a:t>
            </a:r>
          </a:p>
        </p:txBody>
      </p:sp>
      <p:sp>
        <p:nvSpPr>
          <p:cNvPr id="71" name="Shape 71"/>
          <p:cNvSpPr txBox="1"/>
          <p:nvPr/>
        </p:nvSpPr>
        <p:spPr>
          <a:xfrm>
            <a:off x="3914400" y="5340000"/>
            <a:ext cx="2400000" cy="560000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buNone/>
            </a:pPr>
            <a:r>
              <a:rPr lang="ru-RU" sz="1700">
                <a:solidFill>
                  <a:srgbClr val="1F3A5F"/>
                </a:solidFill>
                <a:latin typeface="Arial"/>
                <a:cs typeface="Arial"/>
              </a:rPr>
              <a:t>310 000</a:t>
            </a:r>
          </a:p>
        </p:txBody>
      </p:sp>
      <p:sp>
        <p:nvSpPr>
          <p:cNvPr id="72" name="Shape 72"/>
          <p:cNvSpPr txBox="1"/>
          <p:nvPr/>
        </p:nvSpPr>
        <p:spPr>
          <a:xfrm>
            <a:off x="6314400" y="5340000"/>
            <a:ext cx="3400000" cy="560000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buNone/>
            </a:pPr>
            <a:r>
              <a:rPr lang="ru-RU" sz="1700">
                <a:solidFill>
                  <a:srgbClr val="1F3A5F"/>
                </a:solidFill>
                <a:latin typeface="Arial"/>
                <a:cs typeface="Arial"/>
              </a:rPr>
              <a:t>—</a:t>
            </a:r>
          </a:p>
        </p:txBody>
      </p:sp>
      <p:sp>
        <p:nvSpPr>
          <p:cNvPr id="73" name="Shape 73"/>
          <p:cNvSpPr txBox="1"/>
          <p:nvPr/>
        </p:nvSpPr>
        <p:spPr>
          <a:xfrm>
            <a:off x="9714400" y="5340000"/>
            <a:ext cx="2000000" cy="560000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buNone/>
            </a:pPr>
            <a:r>
              <a:rPr lang="ru-RU" sz="1700">
                <a:solidFill>
                  <a:srgbClr val="1F3A5F"/>
                </a:solidFill>
                <a:latin typeface="Arial"/>
                <a:cs typeface="Arial"/>
              </a:rPr>
              <a:t>—</a:t>
            </a:r>
          </a:p>
        </p:txBody>
      </p:sp>
      <p:sp>
        <p:nvSpPr>
          <p:cNvPr id="80" name="Shape 80"/>
          <p:cNvSpPr txBox="1"/>
          <p:nvPr/>
        </p:nvSpPr>
        <p:spPr>
          <a:xfrm>
            <a:off x="914400" y="5900000"/>
            <a:ext cx="3000000" cy="560000"/>
          </a:xfrm>
          <a:prstGeom prst="rect">
            <a:avLst/>
          </a:prstGeom>
          <a:solidFill>
            <a:srgbClr val="F4F7FA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>
              <a:buNone/>
            </a:pPr>
            <a:r>
              <a:rPr lang="ru-RU" sz="1700">
                <a:solidFill>
                  <a:srgbClr val="1F3A5F"/>
                </a:solidFill>
                <a:latin typeface="Arial"/>
                <a:cs typeface="Arial"/>
              </a:rPr>
              <a:t>Среднее в месяц</a:t>
            </a:r>
          </a:p>
        </p:txBody>
      </p:sp>
      <p:sp>
        <p:nvSpPr>
          <p:cNvPr id="81" name="Shape 81"/>
          <p:cNvSpPr txBox="1"/>
          <p:nvPr/>
        </p:nvSpPr>
        <p:spPr>
          <a:xfrm>
            <a:off x="3914400" y="5900000"/>
            <a:ext cx="2400000" cy="560000"/>
          </a:xfrm>
          <a:prstGeom prst="rect">
            <a:avLst/>
          </a:prstGeom>
          <a:solidFill>
            <a:srgbClr val="F4F7FA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buNone/>
            </a:pPr>
            <a:r>
              <a:rPr lang="ru-RU" sz="1700">
                <a:solidFill>
                  <a:srgbClr val="1F3A5F"/>
                </a:solidFill>
                <a:latin typeface="Arial"/>
                <a:cs typeface="Arial"/>
              </a:rPr>
              <a:t>103 333,33</a:t>
            </a:r>
          </a:p>
        </p:txBody>
      </p:sp>
      <p:sp>
        <p:nvSpPr>
          <p:cNvPr id="82" name="Shape 82"/>
          <p:cNvSpPr txBox="1"/>
          <p:nvPr/>
        </p:nvSpPr>
        <p:spPr>
          <a:xfrm>
            <a:off x="6314400" y="5900000"/>
            <a:ext cx="3400000" cy="560000"/>
          </a:xfrm>
          <a:prstGeom prst="rect">
            <a:avLst/>
          </a:prstGeom>
          <a:solidFill>
            <a:srgbClr val="F4F7FA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buNone/>
            </a:pPr>
            <a:r>
              <a:rPr lang="ru-RU" sz="1700">
                <a:solidFill>
                  <a:srgbClr val="1F3A5F"/>
                </a:solidFill>
                <a:latin typeface="Arial"/>
                <a:cs typeface="Arial"/>
              </a:rPr>
              <a:t>—</a:t>
            </a:r>
          </a:p>
        </p:txBody>
      </p:sp>
      <p:sp>
        <p:nvSpPr>
          <p:cNvPr id="83" name="Shape 83"/>
          <p:cNvSpPr txBox="1"/>
          <p:nvPr/>
        </p:nvSpPr>
        <p:spPr>
          <a:xfrm>
            <a:off x="9714400" y="5900000"/>
            <a:ext cx="2000000" cy="560000"/>
          </a:xfrm>
          <a:prstGeom prst="rect">
            <a:avLst/>
          </a:prstGeom>
          <a:solidFill>
            <a:srgbClr val="F4F7FA"/>
          </a:solidFill>
          <a:ln w="12700"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buNone/>
            </a:pPr>
            <a:r>
              <a:rPr lang="ru-RU" sz="1700">
                <a:solidFill>
                  <a:srgbClr val="1F3A5F"/>
                </a:solidFill>
                <a:latin typeface="Arial"/>
                <a:cs typeface="Arial"/>
              </a:rPr>
              <a:t>—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x="914400" y="6500000"/>
            <a:ext cx="10363200" cy="3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1100">
                <a:solidFill>
                  <a:srgbClr val="5A6B7B"/>
                </a:solidFill>
                <a:latin typeface="Arial"/>
                <a:cs typeface="Arial"/>
              </a:rPr>
              <a:t>Изменение — разница с предыдущим месяцем. Январь — первый месяц квартала, базы для сравнения нет. Итог и среднее — агрегаты квартала, изменение к месяцу для них не рассчитывается.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2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" name="Shape 3"/>
          <p:cNvSpPr txBox="1"/>
          <p:nvPr/>
        </p:nvSpPr>
        <p:spPr>
          <a:xfrm>
            <a:off x="548640" y="1800000"/>
            <a:ext cx="11094720" cy="7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3200" b="1">
                <a:solidFill>
                  <a:srgbClr val="1F3A5F"/>
                </a:solidFill>
                <a:latin typeface="Arial"/>
                <a:cs typeface="Arial"/>
              </a:rPr>
              <a:t>Выводы</a:t>
            </a:r>
          </a:p>
        </p:txBody>
      </p:sp>
      <p:sp>
        <p:nvSpPr>
          <p:cNvPr id="4" name="Shape 4"/>
          <p:cNvSpPr txBox="1"/>
          <p:nvPr/>
        </p:nvSpPr>
        <p:spPr>
          <a:xfrm>
            <a:off x="548640" y="2500000"/>
            <a:ext cx="11094720" cy="42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1600">
                <a:solidFill>
                  <a:srgbClr val="5A6B7B"/>
                </a:solidFill>
                <a:latin typeface="Arial"/>
                <a:cs typeface="Arial"/>
              </a:rPr>
              <a:t>Главное по итогам I квартала</a:t>
            </a:r>
          </a:p>
        </p:txBody>
      </p:sp>
      <p:sp>
        <p:nvSpPr>
          <p:cNvPr id="40" name="Rect 40"/>
          <p:cNvSpPr/>
          <p:nvPr/>
        </p:nvSpPr>
        <p:spPr>
          <a:xfrm>
            <a:off x="914400" y="3160000"/>
            <a:ext cx="90000" cy="480000"/>
          </a:xfrm>
          <a:prstGeom prst="rect">
            <a:avLst/>
          </a:prstGeom>
          <a:solidFill>
            <a:srgbClr val="E8A33D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1" name="Shape 41"/>
          <p:cNvSpPr txBox="1"/>
          <p:nvPr/>
        </p:nvSpPr>
        <p:spPr>
          <a:xfrm>
            <a:off x="1188720" y="3100000"/>
            <a:ext cx="9800000" cy="3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1900" b="1">
                <a:solidFill>
                  <a:srgbClr val="1F3A5F"/>
                </a:solidFill>
                <a:latin typeface="Arial"/>
                <a:cs typeface="Arial"/>
              </a:rPr>
              <a:t>Итог за квартал — 310 000 ₽</a:t>
            </a:r>
          </a:p>
        </p:txBody>
      </p:sp>
      <p:sp>
        <p:nvSpPr>
          <p:cNvPr id="42" name="Shape 42"/>
          <p:cNvSpPr txBox="1"/>
          <p:nvPr/>
        </p:nvSpPr>
        <p:spPr>
          <a:xfrm>
            <a:off x="1188720" y="3380000"/>
            <a:ext cx="9800000" cy="3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1400">
                <a:solidFill>
                  <a:srgbClr val="5A6B7B"/>
                </a:solidFill>
                <a:latin typeface="Arial"/>
                <a:cs typeface="Arial"/>
              </a:rPr>
              <a:t>Сумма продаж за три месяца: 100 000 + 120 000 + 90 000 ₽.</a:t>
            </a:r>
          </a:p>
        </p:txBody>
      </p:sp>
      <p:sp>
        <p:nvSpPr>
          <p:cNvPr id="43" name="Rect 43"/>
          <p:cNvSpPr/>
          <p:nvPr/>
        </p:nvSpPr>
        <p:spPr>
          <a:xfrm>
            <a:off x="914400" y="3800000"/>
            <a:ext cx="90000" cy="480000"/>
          </a:xfrm>
          <a:prstGeom prst="rect">
            <a:avLst/>
          </a:prstGeom>
          <a:solidFill>
            <a:srgbClr val="E8A33D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4" name="Shape 44"/>
          <p:cNvSpPr txBox="1"/>
          <p:nvPr/>
        </p:nvSpPr>
        <p:spPr>
          <a:xfrm>
            <a:off x="1188720" y="3740000"/>
            <a:ext cx="9800000" cy="3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1900" b="1">
                <a:solidFill>
                  <a:srgbClr val="1F3A5F"/>
                </a:solidFill>
                <a:latin typeface="Arial"/>
                <a:cs typeface="Arial"/>
              </a:rPr>
              <a:t>Среднее в месяц — 103 333,33 ₽</a:t>
            </a:r>
          </a:p>
        </p:txBody>
      </p:sp>
      <p:sp>
        <p:nvSpPr>
          <p:cNvPr id="45" name="Shape 45"/>
          <p:cNvSpPr txBox="1"/>
          <p:nvPr/>
        </p:nvSpPr>
        <p:spPr>
          <a:xfrm>
            <a:off x="1188720" y="4020000"/>
            <a:ext cx="9800000" cy="3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1400">
                <a:solidFill>
                  <a:srgbClr val="5A6B7B"/>
                </a:solidFill>
                <a:latin typeface="Arial"/>
                <a:cs typeface="Arial"/>
              </a:rPr>
              <a:t>310 000 ₽ за квартал разделены на 3 месяца.</a:t>
            </a:r>
          </a:p>
        </p:txBody>
      </p:sp>
      <p:sp>
        <p:nvSpPr>
          <p:cNvPr id="46" name="Rect 46"/>
          <p:cNvSpPr/>
          <p:nvPr/>
        </p:nvSpPr>
        <p:spPr>
          <a:xfrm>
            <a:off x="914400" y="4440000"/>
            <a:ext cx="90000" cy="480000"/>
          </a:xfrm>
          <a:prstGeom prst="rect">
            <a:avLst/>
          </a:prstGeom>
          <a:solidFill>
            <a:srgbClr val="1E8449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7" name="Shape 47"/>
          <p:cNvSpPr txBox="1"/>
          <p:nvPr/>
        </p:nvSpPr>
        <p:spPr>
          <a:xfrm>
            <a:off x="1188720" y="4380000"/>
            <a:ext cx="9800000" cy="3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1900" b="1">
                <a:solidFill>
                  <a:srgbClr val="1F3A5F"/>
                </a:solidFill>
                <a:latin typeface="Arial"/>
                <a:cs typeface="Arial"/>
              </a:rPr>
              <a:t>Пик — февраль: 120 000 ₽</a:t>
            </a:r>
          </a:p>
        </p:txBody>
      </p:sp>
      <p:sp>
        <p:nvSpPr>
          <p:cNvPr id="48" name="Shape 48"/>
          <p:cNvSpPr txBox="1"/>
          <p:nvPr/>
        </p:nvSpPr>
        <p:spPr>
          <a:xfrm>
            <a:off x="1188720" y="4660000"/>
            <a:ext cx="9800000" cy="3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1400">
                <a:solidFill>
                  <a:srgbClr val="5A6B7B"/>
                </a:solidFill>
                <a:latin typeface="Arial"/>
                <a:cs typeface="Arial"/>
              </a:rPr>
              <a:t>Рост к январю: +20 000 ₽ (+20,00%).</a:t>
            </a:r>
          </a:p>
        </p:txBody>
      </p:sp>
      <p:sp>
        <p:nvSpPr>
          <p:cNvPr id="49" name="Rect 49"/>
          <p:cNvSpPr/>
          <p:nvPr/>
        </p:nvSpPr>
        <p:spPr>
          <a:xfrm>
            <a:off x="914400" y="5080000"/>
            <a:ext cx="90000" cy="4800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50" name="Shape 50"/>
          <p:cNvSpPr txBox="1"/>
          <p:nvPr/>
        </p:nvSpPr>
        <p:spPr>
          <a:xfrm>
            <a:off x="1188720" y="5020000"/>
            <a:ext cx="9800000" cy="3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1900" b="1">
                <a:solidFill>
                  <a:srgbClr val="1F3A5F"/>
                </a:solidFill>
                <a:latin typeface="Arial"/>
                <a:cs typeface="Arial"/>
              </a:rPr>
              <a:t>Спад в марте до 90 000 ₽</a:t>
            </a:r>
          </a:p>
        </p:txBody>
      </p:sp>
      <p:sp>
        <p:nvSpPr>
          <p:cNvPr id="51" name="Shape 51"/>
          <p:cNvSpPr txBox="1"/>
          <p:nvPr/>
        </p:nvSpPr>
        <p:spPr>
          <a:xfrm>
            <a:off x="1188720" y="5300000"/>
            <a:ext cx="9800000" cy="3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1400">
                <a:solidFill>
                  <a:srgbClr val="5A6B7B"/>
                </a:solidFill>
                <a:latin typeface="Arial"/>
                <a:cs typeface="Arial"/>
              </a:rPr>
              <a:t>Снижение к февралю: −30 000 ₽ (−25,00%).</a:t>
            </a:r>
          </a:p>
        </p:txBody>
      </p:sp>
      <p:sp>
        <p:nvSpPr>
          <p:cNvPr id="52" name="Rect 52"/>
          <p:cNvSpPr/>
          <p:nvPr/>
        </p:nvSpPr>
        <p:spPr>
          <a:xfrm>
            <a:off x="914400" y="5720000"/>
            <a:ext cx="90000" cy="480000"/>
          </a:xfrm>
          <a:prstGeom prst="rect">
            <a:avLst/>
          </a:prstGeom>
          <a:solidFill>
            <a:srgbClr val="5A6B7B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53" name="Shape 53"/>
          <p:cNvSpPr txBox="1"/>
          <p:nvPr/>
        </p:nvSpPr>
        <p:spPr>
          <a:xfrm>
            <a:off x="1188720" y="5660000"/>
            <a:ext cx="9800000" cy="3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1900" b="1">
                <a:solidFill>
                  <a:srgbClr val="1F3A5F"/>
                </a:solidFill>
                <a:latin typeface="Arial"/>
                <a:cs typeface="Arial"/>
              </a:rPr>
              <a:t>Март ниже января</a:t>
            </a:r>
          </a:p>
        </p:txBody>
      </p:sp>
      <p:sp>
        <p:nvSpPr>
          <p:cNvPr id="54" name="Shape 54"/>
          <p:cNvSpPr txBox="1"/>
          <p:nvPr/>
        </p:nvSpPr>
        <p:spPr>
          <a:xfrm>
            <a:off x="1188720" y="5940000"/>
            <a:ext cx="9800000" cy="300000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buNone/>
            </a:pPr>
            <a:r>
              <a:rPr lang="ru-RU" sz="1400">
                <a:solidFill>
                  <a:srgbClr val="5A6B7B"/>
                </a:solidFill>
                <a:latin typeface="Arial"/>
                <a:cs typeface="Arial"/>
              </a:rPr>
              <a:t>Снижение к январю: −10 000 ₽ (−10,00%).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les">
  <a:themeElements>
    <a:clrScheme name="Sales">
      <a:dk1>
        <a:srgbClr val="000000"/>
      </a:dk1>
      <a:lt1>
        <a:srgbClr val="FFFFFF"/>
      </a:lt1>
      <a:dk2>
        <a:srgbClr val="1F3A5F"/>
      </a:dk2>
      <a:lt2>
        <a:srgbClr val="F4F7FA"/>
      </a:lt2>
      <a:accent1>
        <a:srgbClr val="2E7BB5"/>
      </a:accent1>
      <a:accent2>
        <a:srgbClr val="E8A33D"/>
      </a:accent2>
      <a:accent3>
        <a:srgbClr val="1E8449"/>
      </a:accent3>
      <a:accent4>
        <a:srgbClr val="8064A2"/>
      </a:accent4>
      <a:accent5>
        <a:srgbClr val="C0392B"/>
      </a:accent5>
      <a:accent6>
        <a:srgbClr val="5A6B7B"/>
      </a:accent6>
      <a:hlink>
        <a:srgbClr val="0000FF"/>
      </a:hlink>
      <a:folHlink>
        <a:srgbClr val="800080"/>
      </a:folHlink>
    </a:clrScheme>
    <a:fontScheme name="Sa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ale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(16:9)</PresentationFormat>
  <Slides>4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Продажи за I квартал</dc:title>
  <dc:creator>Otdano</dc:creator>
  <cp:lastModifiedBy>Otdano</cp:lastModifiedBy>
  <dcterms:created xsi:type="dcterms:W3CDTF">2026-10-24T00:00:00Z</dcterms:created>
  <dcterms:modified xsi:type="dcterms:W3CDTF">2026-10-24T00:00:00Z</dcterms:modified>
</cp:coreProperties>
</file>